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76" r:id="rId4"/>
    <p:sldId id="28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03" r:id="rId17"/>
    <p:sldId id="271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26"/>
  </p:normalViewPr>
  <p:slideViewPr>
    <p:cSldViewPr snapToGrid="0">
      <p:cViewPr varScale="1">
        <p:scale>
          <a:sx n="103" d="100"/>
          <a:sy n="103" d="100"/>
        </p:scale>
        <p:origin x="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58B9E520-E069-0742-BD97-ED28BB08EC53}" type="datetimeFigureOut">
              <a:rPr lang="en-GB" smtClean="0"/>
              <a:t>11/07/2025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B964BE-1CD1-1943-8CAA-B6D417321F1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1F85F30-A497-F84E-BC49-B57AB2B760AA}" type="datetimeFigureOut">
              <a:rPr lang="en-GB" smtClean="0"/>
              <a:t>11/07/2025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8D7D3E5B-4BED-B24C-9674-6B6454D0456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53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9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400" cap="all" spc="30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en-GB" sz="45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latin typeface="+mj-lt"/>
              </a:defRPr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en-GB"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2000" cap="all" baseline="0"/>
            </a:lvl1pPr>
            <a:lvl2pPr marL="457200" indent="0">
              <a:buNone/>
              <a:defRPr lang="en-GB"/>
            </a:lvl2pPr>
            <a:lvl3pPr marL="914400" indent="0">
              <a:buNone/>
              <a:defRPr lang="en-GB"/>
            </a:lvl3pPr>
            <a:lvl4pPr marL="1371600" indent="0">
              <a:buNone/>
              <a:defRPr lang="en-GB"/>
            </a:lvl4pPr>
            <a:lvl5pPr marL="1828800" indent="0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000" cap="all" spc="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en-GB" sz="3600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b="0" i="0" spc="0" baseline="0">
                <a:latin typeface="+mn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1800" b="1" spc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en-GB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en-GB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226593" cy="16894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Housing EDA Project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A54DF-AC4F-C2C3-CE46-F9AFB8410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52"/>
            <a:ext cx="12192000" cy="122540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A3F897-64F3-110E-1FF7-5654B8FA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483" y="1258511"/>
            <a:ext cx="6983672" cy="552328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31B7E2E-225A-D3CE-5AC6-79DEFF6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273917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58D8E-9364-2FBA-5FA3-235466DFAA32}"/>
              </a:ext>
            </a:extLst>
          </p:cNvPr>
          <p:cNvSpPr txBox="1"/>
          <p:nvPr/>
        </p:nvSpPr>
        <p:spPr>
          <a:xfrm>
            <a:off x="491243" y="751551"/>
            <a:ext cx="550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0EEE5-5184-BBC5-3843-AD355BF69504}"/>
              </a:ext>
            </a:extLst>
          </p:cNvPr>
          <p:cNvSpPr txBox="1"/>
          <p:nvPr/>
        </p:nvSpPr>
        <p:spPr>
          <a:xfrm>
            <a:off x="294840" y="4456419"/>
            <a:ext cx="1950768" cy="122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The centre point coordinates recorded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B4199-2A98-757C-B973-884ED86DB0E4}"/>
              </a:ext>
            </a:extLst>
          </p:cNvPr>
          <p:cNvSpPr txBox="1"/>
          <p:nvPr/>
        </p:nvSpPr>
        <p:spPr>
          <a:xfrm>
            <a:off x="294840" y="1772504"/>
            <a:ext cx="2361644" cy="214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Distance to centre - 3 area bands:</a:t>
            </a:r>
          </a:p>
          <a:p>
            <a:endParaRPr lang="en-GB" sz="1000" dirty="0"/>
          </a:p>
          <a:p>
            <a:pPr>
              <a:lnSpc>
                <a:spcPct val="200000"/>
              </a:lnSpc>
            </a:pPr>
            <a:r>
              <a:rPr lang="en-GB" sz="1600" dirty="0"/>
              <a:t>Urban – 0-15km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Suburban – 15-30km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Rural – &gt;30km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A1E72-F192-7F9C-15E5-930D3D78F40D}"/>
              </a:ext>
            </a:extLst>
          </p:cNvPr>
          <p:cNvSpPr txBox="1"/>
          <p:nvPr/>
        </p:nvSpPr>
        <p:spPr>
          <a:xfrm>
            <a:off x="9628650" y="4367424"/>
            <a:ext cx="2363582" cy="161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Table shows suburban houses have on average the largest houses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F724E-E26C-3C73-8AA9-CE7600687C13}"/>
              </a:ext>
            </a:extLst>
          </p:cNvPr>
          <p:cNvSpPr txBox="1"/>
          <p:nvPr/>
        </p:nvSpPr>
        <p:spPr>
          <a:xfrm>
            <a:off x="9628650" y="1636784"/>
            <a:ext cx="2168611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Zip codes of Seattle were considered when dividing areas</a:t>
            </a:r>
          </a:p>
        </p:txBody>
      </p:sp>
    </p:spTree>
    <p:extLst>
      <p:ext uri="{BB962C8B-B14F-4D97-AF65-F5344CB8AC3E}">
        <p14:creationId xmlns:p14="http://schemas.microsoft.com/office/powerpoint/2010/main" val="16238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068B2-5CE4-E273-2678-1E4BB7C1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4628" y="6852"/>
            <a:ext cx="4827372" cy="685114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6CD10F-BC80-2178-5532-EDEDE068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15" y="1614893"/>
            <a:ext cx="6955257" cy="451342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B117B4A-51B8-627B-0CD4-C619FD8F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94" y="378253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3 - Continued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EDFB9-1887-1997-BA32-F31DA0894820}"/>
              </a:ext>
            </a:extLst>
          </p:cNvPr>
          <p:cNvSpPr txBox="1"/>
          <p:nvPr/>
        </p:nvSpPr>
        <p:spPr>
          <a:xfrm>
            <a:off x="7617937" y="1332879"/>
            <a:ext cx="283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Scatterplot: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04483-E414-DD2C-0829-C1C280488FFA}"/>
              </a:ext>
            </a:extLst>
          </p:cNvPr>
          <p:cNvSpPr txBox="1"/>
          <p:nvPr/>
        </p:nvSpPr>
        <p:spPr>
          <a:xfrm>
            <a:off x="7713704" y="1956337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relationship between the house size and the distance from centre. </a:t>
            </a:r>
          </a:p>
          <a:p>
            <a:endParaRPr lang="en-GB" dirty="0"/>
          </a:p>
          <a:p>
            <a:r>
              <a:rPr lang="en-GB" dirty="0"/>
              <a:t>Being further out doesn’t mean the houses are significantly larger.</a:t>
            </a:r>
          </a:p>
          <a:p>
            <a:endParaRPr lang="en-GB" dirty="0"/>
          </a:p>
          <a:p>
            <a:r>
              <a:rPr lang="en-GB" dirty="0"/>
              <a:t>In fact, largest houses are in the suburban areas.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7119D-68B0-3CE6-F1D5-A7788C7C9A97}"/>
              </a:ext>
            </a:extLst>
          </p:cNvPr>
          <p:cNvSpPr txBox="1"/>
          <p:nvPr/>
        </p:nvSpPr>
        <p:spPr>
          <a:xfrm>
            <a:off x="7661186" y="4791888"/>
            <a:ext cx="3286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24% - very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152717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9F45AE9E-B012-D7F9-93AF-F774A2D9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7BD9-8A03-2007-FD96-2A0A707B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5" y="421604"/>
            <a:ext cx="10506416" cy="457767"/>
          </a:xfrm>
        </p:spPr>
        <p:txBody>
          <a:bodyPr/>
          <a:lstStyle/>
          <a:p>
            <a:r>
              <a:rPr lang="en-GB" sz="3200" dirty="0"/>
              <a:t>Lively CENTRAL NEIGHBOURHOOD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323-374D-C482-C543-56AD8C097F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CD3E3-01DF-B8D9-3CCC-E78CEBF66E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DBE8EC-9737-22A0-80DE-4CB1BE3C123A}"/>
              </a:ext>
            </a:extLst>
          </p:cNvPr>
          <p:cNvSpPr/>
          <p:nvPr/>
        </p:nvSpPr>
        <p:spPr>
          <a:xfrm>
            <a:off x="4800598" y="3429000"/>
            <a:ext cx="1526060" cy="15932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0EE47-F007-621F-A8FC-819412F2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71" y="1041172"/>
            <a:ext cx="5569810" cy="548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B0F63-D482-E628-26B0-0BFCBDBBEF28}"/>
              </a:ext>
            </a:extLst>
          </p:cNvPr>
          <p:cNvSpPr txBox="1"/>
          <p:nvPr/>
        </p:nvSpPr>
        <p:spPr>
          <a:xfrm>
            <a:off x="433433" y="1112586"/>
            <a:ext cx="3718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Bar, Restaurants, Activities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49190-DB1E-D6B4-3725-4F18EFF19452}"/>
              </a:ext>
            </a:extLst>
          </p:cNvPr>
          <p:cNvSpPr txBox="1"/>
          <p:nvPr/>
        </p:nvSpPr>
        <p:spPr>
          <a:xfrm>
            <a:off x="255364" y="1585274"/>
            <a:ext cx="4207998" cy="452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Filter the search using the zip codes within this central area:</a:t>
            </a:r>
          </a:p>
          <a:p>
            <a:pPr>
              <a:lnSpc>
                <a:spcPct val="150000"/>
              </a:lnSpc>
            </a:pPr>
            <a:endParaRPr lang="en-GB" sz="1000" dirty="0"/>
          </a:p>
          <a:p>
            <a:pPr>
              <a:lnSpc>
                <a:spcPct val="150000"/>
              </a:lnSpc>
            </a:pPr>
            <a:r>
              <a:rPr lang="en-GB" dirty="0"/>
              <a:t>- Ballard / Shilshole</a:t>
            </a:r>
          </a:p>
          <a:p>
            <a:pPr>
              <a:lnSpc>
                <a:spcPct val="150000"/>
              </a:lnSpc>
            </a:pPr>
            <a:r>
              <a:rPr lang="en-GB" dirty="0"/>
              <a:t>- Fremont / Wallingford / Green Lake</a:t>
            </a:r>
          </a:p>
          <a:p>
            <a:pPr>
              <a:lnSpc>
                <a:spcPct val="150000"/>
              </a:lnSpc>
            </a:pPr>
            <a:r>
              <a:rPr lang="en-GB" dirty="0"/>
              <a:t>- Central District / Madison Valley</a:t>
            </a:r>
          </a:p>
          <a:p>
            <a:pPr>
              <a:lnSpc>
                <a:spcPct val="150000"/>
              </a:lnSpc>
            </a:pPr>
            <a:r>
              <a:rPr lang="en-GB" dirty="0"/>
              <a:t>- Capitol Hill / Eastlake</a:t>
            </a:r>
          </a:p>
          <a:p>
            <a:pPr>
              <a:lnSpc>
                <a:spcPct val="150000"/>
              </a:lnSpc>
            </a:pPr>
            <a:r>
              <a:rPr lang="en-GB" dirty="0"/>
              <a:t>- UW District / Laurelhurst</a:t>
            </a:r>
          </a:p>
          <a:p>
            <a:pPr>
              <a:lnSpc>
                <a:spcPct val="150000"/>
              </a:lnSpc>
            </a:pPr>
            <a:r>
              <a:rPr lang="en-GB" dirty="0"/>
              <a:t>- Queen Anne</a:t>
            </a:r>
          </a:p>
          <a:p>
            <a:pPr>
              <a:lnSpc>
                <a:spcPct val="150000"/>
              </a:lnSpc>
            </a:pPr>
            <a:r>
              <a:rPr lang="en-GB" dirty="0"/>
              <a:t>- South Lake Union</a:t>
            </a:r>
          </a:p>
          <a:p>
            <a:pPr>
              <a:lnSpc>
                <a:spcPct val="150000"/>
              </a:lnSpc>
            </a:pPr>
            <a:r>
              <a:rPr lang="en-GB" dirty="0"/>
              <a:t>- Madison Park / Washington Park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EC773-CFE2-6845-2207-8D44052707DD}"/>
              </a:ext>
            </a:extLst>
          </p:cNvPr>
          <p:cNvSpPr txBox="1"/>
          <p:nvPr/>
        </p:nvSpPr>
        <p:spPr>
          <a:xfrm>
            <a:off x="489946" y="6159740"/>
            <a:ext cx="360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Narrows search to </a:t>
            </a:r>
            <a:r>
              <a:rPr lang="en-GB" b="1" dirty="0"/>
              <a:t>2,008</a:t>
            </a:r>
            <a:r>
              <a:rPr lang="en-GB" dirty="0"/>
              <a:t> houses</a:t>
            </a:r>
          </a:p>
        </p:txBody>
      </p:sp>
    </p:spTree>
    <p:extLst>
      <p:ext uri="{BB962C8B-B14F-4D97-AF65-F5344CB8AC3E}">
        <p14:creationId xmlns:p14="http://schemas.microsoft.com/office/powerpoint/2010/main" val="41721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675D-BDB2-8B35-A254-01DF36A7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844D12-4A93-E2D9-BA4B-3B340751B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3962"/>
            <a:ext cx="12192000" cy="1762642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1CCCF-1F58-3F23-59C5-0839B4DA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00287-54C4-DB44-2A41-78FA0E735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B687C5-5894-CDD6-37E0-052D5DFB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- Price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3A4244-E950-9F67-9A1E-BE2858C78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 dirty="0"/>
              <a:t>Sample Data - Price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EDC453-2DF8-054E-2471-D76A5791B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C2634-4275-1866-853D-7DE273162282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Once again, </a:t>
            </a:r>
            <a:r>
              <a:rPr lang="en-GB" b="1" dirty="0"/>
              <a:t>Price </a:t>
            </a:r>
            <a:r>
              <a:rPr lang="en-GB" dirty="0"/>
              <a:t>data was not evenly distributed within these </a:t>
            </a:r>
            <a:r>
              <a:rPr lang="en-GB" dirty="0" err="1"/>
              <a:t>zipcodes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 - Around 200 houses were creating this unbalance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32FAE-8A57-65D9-B5CE-84AB941D2422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91%</a:t>
            </a:r>
            <a:r>
              <a:rPr lang="en-GB" dirty="0"/>
              <a:t> of the original dataset – Narrows search to </a:t>
            </a:r>
            <a:r>
              <a:rPr lang="en-GB" b="1" dirty="0"/>
              <a:t>1,837</a:t>
            </a:r>
            <a:r>
              <a:rPr lang="en-GB" dirty="0"/>
              <a:t> houses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5299195-2C58-2C09-1368-49C75E133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006" y="2279613"/>
            <a:ext cx="5157787" cy="348799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CFBF3FE-781C-BE53-879C-E81A020490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79552" y="2271024"/>
            <a:ext cx="5183188" cy="3505177"/>
          </a:xfrm>
        </p:spPr>
      </p:pic>
    </p:spTree>
    <p:extLst>
      <p:ext uri="{BB962C8B-B14F-4D97-AF65-F5344CB8AC3E}">
        <p14:creationId xmlns:p14="http://schemas.microsoft.com/office/powerpoint/2010/main" val="228918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E2EC1D-DD8C-27BF-FDB8-71D3C993C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812957"/>
            <a:ext cx="11807952" cy="204504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5E430-9D8D-A981-BEDD-5369474F09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5C155-FB6A-0A06-7EB2-502926BF5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9097BF-4874-1A8F-783D-668DFB1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95" y="415426"/>
            <a:ext cx="10866822" cy="457767"/>
          </a:xfrm>
        </p:spPr>
        <p:txBody>
          <a:bodyPr/>
          <a:lstStyle/>
          <a:p>
            <a:r>
              <a:rPr lang="en-GB" sz="2800" dirty="0"/>
              <a:t>Middle Price Range of lively area</a:t>
            </a:r>
            <a:endParaRPr lang="en-GB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58F23-32FA-B8A9-23A1-671951D7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96" y="1017761"/>
            <a:ext cx="6771504" cy="3700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0C51F2-4D62-868D-508B-BF76B208901D}"/>
              </a:ext>
            </a:extLst>
          </p:cNvPr>
          <p:cNvSpPr txBox="1"/>
          <p:nvPr/>
        </p:nvSpPr>
        <p:spPr>
          <a:xfrm>
            <a:off x="4607246" y="4957525"/>
            <a:ext cx="6594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 show that Fremont and Central District has the price range closest to the median of </a:t>
            </a:r>
            <a:r>
              <a:rPr lang="en-GB" b="1" dirty="0"/>
              <a:t>$595,000</a:t>
            </a:r>
          </a:p>
          <a:p>
            <a:endParaRPr lang="en-GB" b="1" dirty="0"/>
          </a:p>
          <a:p>
            <a:r>
              <a:rPr lang="en-GB" dirty="0"/>
              <a:t>Narrows search to </a:t>
            </a:r>
            <a:r>
              <a:rPr lang="en-GB" b="1" dirty="0"/>
              <a:t>869</a:t>
            </a:r>
            <a:r>
              <a:rPr lang="en-GB" dirty="0"/>
              <a:t> houses</a:t>
            </a:r>
            <a:endParaRPr lang="en-GB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08E4CCA-82C6-0B04-E582-ADDC38700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02306"/>
              </p:ext>
            </p:extLst>
          </p:nvPr>
        </p:nvGraphicFramePr>
        <p:xfrm>
          <a:off x="501395" y="1065203"/>
          <a:ext cx="3666116" cy="506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000">
                  <a:extLst>
                    <a:ext uri="{9D8B030D-6E8A-4147-A177-3AD203B41FA5}">
                      <a16:colId xmlns:a16="http://schemas.microsoft.com/office/drawing/2014/main" val="159389455"/>
                    </a:ext>
                  </a:extLst>
                </a:gridCol>
                <a:gridCol w="1937116">
                  <a:extLst>
                    <a:ext uri="{9D8B030D-6E8A-4147-A177-3AD203B41FA5}">
                      <a16:colId xmlns:a16="http://schemas.microsoft.com/office/drawing/2014/main" val="1621533795"/>
                    </a:ext>
                  </a:extLst>
                </a:gridCol>
              </a:tblGrid>
              <a:tr h="61920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Average Price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5138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Ballard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$558,899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61919"/>
                  </a:ext>
                </a:extLst>
              </a:tr>
              <a:tr h="58094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Fremont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$569,754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68507"/>
                  </a:ext>
                </a:extLst>
              </a:tr>
              <a:tr h="57494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Central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$580,152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959286"/>
                  </a:ext>
                </a:extLst>
              </a:tr>
              <a:tr h="53134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UW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$671,308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538465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Capitol Hill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$707,213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291311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Queen Anne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$708,382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686326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SLU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$717,316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02263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Madison Park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$765,073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307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1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34F495-0BD7-647D-B259-39249FB9F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1383" y="6852"/>
            <a:ext cx="3900617" cy="685114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5B2A-F987-82F6-FB36-60676A76B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4D8C-4085-A392-26F1-D7DEE376B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F4D66C-93CC-1516-0C6D-786FEDEC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81" y="406009"/>
            <a:ext cx="5955010" cy="457767"/>
          </a:xfrm>
        </p:spPr>
        <p:txBody>
          <a:bodyPr/>
          <a:lstStyle/>
          <a:p>
            <a:r>
              <a:rPr lang="en-GB" sz="2800" dirty="0"/>
              <a:t>Buy Within a year</a:t>
            </a:r>
            <a:endParaRPr lang="en-GB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0127B-8870-1EC7-CF32-3401AC7BCBEE}"/>
              </a:ext>
            </a:extLst>
          </p:cNvPr>
          <p:cNvSpPr txBox="1"/>
          <p:nvPr/>
        </p:nvSpPr>
        <p:spPr>
          <a:xfrm>
            <a:off x="8548269" y="1525093"/>
            <a:ext cx="283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Within these 2 neighbourhoods, between 2014-2015, May is the time most houses are sold and January is the least. This shows it could be a seasonal cause.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51283-B9F6-D218-F7F2-4C067E6D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35" y="1211704"/>
            <a:ext cx="7803956" cy="5079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B8892D-08A7-D1C7-8D04-01A50D64942A}"/>
              </a:ext>
            </a:extLst>
          </p:cNvPr>
          <p:cNvSpPr txBox="1"/>
          <p:nvPr/>
        </p:nvSpPr>
        <p:spPr>
          <a:xfrm>
            <a:off x="8520076" y="634892"/>
            <a:ext cx="288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average, 72 houses are sold each month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E3EF5-A1F8-8A1F-4FCC-57C141CFFCCE}"/>
              </a:ext>
            </a:extLst>
          </p:cNvPr>
          <p:cNvSpPr txBox="1"/>
          <p:nvPr/>
        </p:nvSpPr>
        <p:spPr>
          <a:xfrm>
            <a:off x="8548269" y="4146806"/>
            <a:ext cx="261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Nicoles requirements, it is best to buy in the districts </a:t>
            </a:r>
            <a:r>
              <a:rPr lang="en-GB" b="1" dirty="0">
                <a:solidFill>
                  <a:srgbClr val="000000"/>
                </a:solidFill>
              </a:rPr>
              <a:t>Fremont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-GB" dirty="0"/>
              <a:t>nd </a:t>
            </a:r>
            <a:r>
              <a:rPr lang="en-GB" b="1" dirty="0">
                <a:solidFill>
                  <a:srgbClr val="000000"/>
                </a:solidFill>
              </a:rPr>
              <a:t>Central District </a:t>
            </a:r>
            <a:r>
              <a:rPr lang="en-GB" dirty="0">
                <a:solidFill>
                  <a:srgbClr val="000000"/>
                </a:solidFill>
              </a:rPr>
              <a:t>with a budget of </a:t>
            </a:r>
            <a:r>
              <a:rPr lang="en-GB" b="1" dirty="0">
                <a:solidFill>
                  <a:srgbClr val="000000"/>
                </a:solidFill>
              </a:rPr>
              <a:t>$595,000 </a:t>
            </a:r>
            <a:r>
              <a:rPr lang="en-GB" dirty="0">
                <a:solidFill>
                  <a:srgbClr val="000000"/>
                </a:solidFill>
              </a:rPr>
              <a:t>in May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84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 for listening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  <a:p>
            <a:pPr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88995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884406"/>
            <a:ext cx="4834517" cy="43189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 </a:t>
            </a:r>
          </a:p>
          <a:p>
            <a:pPr rtl="0"/>
            <a:r>
              <a:rPr lang="en-GB" dirty="0"/>
              <a:t>Hypothesis 1</a:t>
            </a:r>
          </a:p>
          <a:p>
            <a:pPr rtl="0"/>
            <a:r>
              <a:rPr lang="en-GB" dirty="0"/>
              <a:t>Hypothesis 2 </a:t>
            </a:r>
          </a:p>
          <a:p>
            <a:pPr rtl="0"/>
            <a:r>
              <a:rPr lang="en-GB" dirty="0"/>
              <a:t>Hypothesis 3</a:t>
            </a:r>
          </a:p>
          <a:p>
            <a:pPr rtl="0"/>
            <a:r>
              <a:rPr lang="en-GB" dirty="0"/>
              <a:t>Client Case Study – Nicole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015897" cy="65961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rgbClr val="000000"/>
                </a:solidFill>
              </a:rPr>
              <a:t>INTROduction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0" y="1006345"/>
            <a:ext cx="4517037" cy="4807509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sz="2400" dirty="0"/>
              <a:t>I will present </a:t>
            </a:r>
            <a:r>
              <a:rPr lang="en-GB" sz="2400" b="1" dirty="0"/>
              <a:t>3 Hypothesis </a:t>
            </a:r>
            <a:r>
              <a:rPr lang="en-GB" sz="2400" dirty="0"/>
              <a:t>for the Housing Data in Kings County, Seattle Washington in America and present my finding. This will be followed by a </a:t>
            </a:r>
            <a:r>
              <a:rPr lang="en-GB" sz="2400" b="1" dirty="0"/>
              <a:t>client</a:t>
            </a:r>
            <a:r>
              <a:rPr lang="en-GB" sz="2400" dirty="0"/>
              <a:t> </a:t>
            </a:r>
            <a:r>
              <a:rPr lang="en-GB" sz="2400" b="1" dirty="0"/>
              <a:t>case study</a:t>
            </a:r>
            <a:r>
              <a:rPr lang="en-GB" sz="2400" dirty="0"/>
              <a:t>, Nicole, to help her find a suitable house based on her requirements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040" y="938016"/>
            <a:ext cx="4354571" cy="649827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Hypothesis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B87DF-2ECB-DAD6-167A-D35F68088BD4}"/>
              </a:ext>
            </a:extLst>
          </p:cNvPr>
          <p:cNvSpPr txBox="1">
            <a:spLocks/>
          </p:cNvSpPr>
          <p:nvPr/>
        </p:nvSpPr>
        <p:spPr>
          <a:xfrm>
            <a:off x="5815041" y="35182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000000"/>
                </a:solidFill>
              </a:rPr>
              <a:t>Hypothesis</a:t>
            </a:r>
            <a:r>
              <a:rPr lang="en-GB" sz="1600" b="1" dirty="0">
                <a:solidFill>
                  <a:srgbClr val="000000"/>
                </a:solidFill>
              </a:rPr>
              <a:t> 2: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The condition of the house depends on the year it </a:t>
            </a:r>
            <a:r>
              <a:rPr lang="en-GB" sz="1800" dirty="0">
                <a:solidFill>
                  <a:srgbClr val="000000"/>
                </a:solidFill>
              </a:rPr>
              <a:t>was</a:t>
            </a:r>
            <a:r>
              <a:rPr lang="en-GB" sz="1600" dirty="0">
                <a:solidFill>
                  <a:srgbClr val="000000"/>
                </a:solidFill>
              </a:rPr>
              <a:t> built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75DA849-66EB-7A1F-0D56-030F21B74AF3}"/>
              </a:ext>
            </a:extLst>
          </p:cNvPr>
          <p:cNvSpPr txBox="1">
            <a:spLocks/>
          </p:cNvSpPr>
          <p:nvPr/>
        </p:nvSpPr>
        <p:spPr>
          <a:xfrm>
            <a:off x="5815040" y="49660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</a:rPr>
              <a:t>Hypothesis 3:</a:t>
            </a:r>
          </a:p>
          <a:p>
            <a:r>
              <a:rPr lang="en-GB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5DB41B1A-F44F-46B8-0877-E7F03E3C4579}"/>
              </a:ext>
            </a:extLst>
          </p:cNvPr>
          <p:cNvSpPr txBox="1">
            <a:spLocks/>
          </p:cNvSpPr>
          <p:nvPr/>
        </p:nvSpPr>
        <p:spPr>
          <a:xfrm>
            <a:off x="5815040" y="20704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b="1" dirty="0">
                <a:solidFill>
                  <a:srgbClr val="000000"/>
                </a:solidFill>
              </a:rPr>
              <a:t>Hypothesis 1:</a:t>
            </a:r>
          </a:p>
          <a:p>
            <a:r>
              <a:rPr lang="en-GB" sz="1900" dirty="0">
                <a:solidFill>
                  <a:srgbClr val="000000"/>
                </a:solidFill>
              </a:rPr>
              <a:t>Higher grade houses usually mean larger houses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0067E4-C2EA-AFE3-5A05-E1CEBD2AE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9265"/>
            <a:ext cx="11805851" cy="371629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4562F-FDC7-DACC-5295-A32A06A7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AC7F94-035D-294F-862D-CF2352B773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149" y="2316259"/>
            <a:ext cx="5157788" cy="33809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633B9-7841-2D05-1F3D-CABEADD66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5A0F91-6286-ACE3-1BEB-F3408A56F0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18562" y="2276564"/>
            <a:ext cx="5183187" cy="346036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1B94F1-8A70-9C6E-AEA8-2FC7BB3F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– House size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70DD2-AA69-688C-729C-BA9F12DF5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1DD14B-585A-E30E-255D-5051E9D2F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E25-D24B-9811-D091-70F1E6DD364A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The </a:t>
            </a:r>
            <a:r>
              <a:rPr lang="en-GB" b="1" dirty="0"/>
              <a:t>House Size</a:t>
            </a:r>
            <a:r>
              <a:rPr lang="en-GB" dirty="0"/>
              <a:t> data were not evenly distributed with and would heavily change the results </a:t>
            </a:r>
          </a:p>
          <a:p>
            <a:pPr>
              <a:lnSpc>
                <a:spcPct val="150000"/>
              </a:lnSpc>
            </a:pPr>
            <a:r>
              <a:rPr lang="en-GB" dirty="0"/>
              <a:t> - Sample data was taken to reduce extreme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91EAC-A2D1-E1CB-4409-10564D54434D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96%</a:t>
            </a:r>
            <a:r>
              <a:rPr lang="en-GB" dirty="0"/>
              <a:t> of the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368915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469FF6-2664-86E6-4023-5C5D8182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0102" y="0"/>
            <a:ext cx="5191897" cy="68580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CA4749-ECCC-D577-D898-400BBDE5A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65" y="1851781"/>
            <a:ext cx="6700200" cy="4473146"/>
          </a:xfr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8FC74B5-DBAB-F537-0E40-4F669220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10122632" cy="506960"/>
          </a:xfrm>
        </p:spPr>
        <p:txBody>
          <a:bodyPr/>
          <a:lstStyle/>
          <a:p>
            <a:pPr algn="l"/>
            <a:r>
              <a:rPr lang="en-GB" dirty="0"/>
              <a:t>Hypothesis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EF09F-3836-4BBF-95C7-99C35B2FC6DE}"/>
              </a:ext>
            </a:extLst>
          </p:cNvPr>
          <p:cNvSpPr txBox="1"/>
          <p:nvPr/>
        </p:nvSpPr>
        <p:spPr>
          <a:xfrm>
            <a:off x="7315199" y="444174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Kings County House 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3B7D8-DA86-DEB0-4BB2-A6B645732689}"/>
              </a:ext>
            </a:extLst>
          </p:cNvPr>
          <p:cNvSpPr txBox="1"/>
          <p:nvPr/>
        </p:nvSpPr>
        <p:spPr>
          <a:xfrm>
            <a:off x="7426412" y="782777"/>
            <a:ext cx="445461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3 = Below building standards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BC82-A791-74F7-58B6-21DB15B21891}"/>
              </a:ext>
            </a:extLst>
          </p:cNvPr>
          <p:cNvSpPr txBox="1"/>
          <p:nvPr/>
        </p:nvSpPr>
        <p:spPr>
          <a:xfrm>
            <a:off x="454173" y="1030057"/>
            <a:ext cx="6232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i="1" dirty="0">
                <a:solidFill>
                  <a:srgbClr val="000000"/>
                </a:solidFill>
              </a:rPr>
              <a:t>Higher grade houses usually mean larger houses</a:t>
            </a:r>
            <a:endParaRPr lang="en-GB" sz="21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75AFEF4-F601-E7D1-05E3-CC9D2A3833C4}"/>
              </a:ext>
            </a:extLst>
          </p:cNvPr>
          <p:cNvSpPr/>
          <p:nvPr/>
        </p:nvSpPr>
        <p:spPr>
          <a:xfrm>
            <a:off x="8958648" y="1450177"/>
            <a:ext cx="222422" cy="3212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A3331-2658-97E6-417A-EC8CD1BE2927}"/>
              </a:ext>
            </a:extLst>
          </p:cNvPr>
          <p:cNvSpPr txBox="1"/>
          <p:nvPr/>
        </p:nvSpPr>
        <p:spPr>
          <a:xfrm>
            <a:off x="7426412" y="1833247"/>
            <a:ext cx="44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 = Custom Luxury houses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C5330-CEF7-5386-5ABD-E6272B568039}"/>
              </a:ext>
            </a:extLst>
          </p:cNvPr>
          <p:cNvSpPr txBox="1"/>
          <p:nvPr/>
        </p:nvSpPr>
        <p:spPr>
          <a:xfrm>
            <a:off x="7370805" y="2527557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Boxplot: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D7ED2-DB2B-7F8B-F2A3-2CA5DBA7D8BC}"/>
              </a:ext>
            </a:extLst>
          </p:cNvPr>
          <p:cNvSpPr txBox="1"/>
          <p:nvPr/>
        </p:nvSpPr>
        <p:spPr>
          <a:xfrm>
            <a:off x="7531444" y="3099499"/>
            <a:ext cx="4077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Positive correlation between the average house size &amp; grading</a:t>
            </a:r>
          </a:p>
          <a:p>
            <a:endParaRPr lang="en-GB" dirty="0"/>
          </a:p>
          <a:p>
            <a:r>
              <a:rPr lang="en-GB" dirty="0"/>
              <a:t>The bigger the house, the better the grading</a:t>
            </a:r>
          </a:p>
          <a:p>
            <a:endParaRPr lang="en-GB" dirty="0"/>
          </a:p>
          <a:p>
            <a:r>
              <a:rPr lang="en-GB" dirty="0"/>
              <a:t>The average house sizes are graded around 7-8</a:t>
            </a:r>
          </a:p>
        </p:txBody>
      </p:sp>
    </p:spTree>
    <p:extLst>
      <p:ext uri="{BB962C8B-B14F-4D97-AF65-F5344CB8AC3E}">
        <p14:creationId xmlns:p14="http://schemas.microsoft.com/office/powerpoint/2010/main" val="65824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AD972-A22A-5A31-790C-5E9FC7E51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3917092" cy="68580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294523-435A-8ACE-EE42-C2A4EFE9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589" y="1253495"/>
            <a:ext cx="7624119" cy="506241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38924489-9E31-A868-79D7-6486036F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45" y="365896"/>
            <a:ext cx="10122632" cy="506960"/>
          </a:xfrm>
        </p:spPr>
        <p:txBody>
          <a:bodyPr/>
          <a:lstStyle/>
          <a:p>
            <a:pPr algn="l"/>
            <a:r>
              <a:rPr lang="en-GB" sz="3200" dirty="0"/>
              <a:t>Hypothesis 1 - 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0060A-9427-5FB6-0A2D-05813126A124}"/>
              </a:ext>
            </a:extLst>
          </p:cNvPr>
          <p:cNvSpPr txBox="1"/>
          <p:nvPr/>
        </p:nvSpPr>
        <p:spPr>
          <a:xfrm>
            <a:off x="493676" y="1176857"/>
            <a:ext cx="2611997" cy="170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Split grading into: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Low Grade (3-5)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Medium Grade (6-9)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High Grade (10-13)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4691E-AEF5-1010-379D-DA57C262B504}"/>
              </a:ext>
            </a:extLst>
          </p:cNvPr>
          <p:cNvSpPr txBox="1"/>
          <p:nvPr/>
        </p:nvSpPr>
        <p:spPr>
          <a:xfrm>
            <a:off x="493676" y="4982628"/>
            <a:ext cx="27645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76% - strong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500A2-F313-F0EE-7920-CC7CF232358C}"/>
              </a:ext>
            </a:extLst>
          </p:cNvPr>
          <p:cNvSpPr txBox="1"/>
          <p:nvPr/>
        </p:nvSpPr>
        <p:spPr>
          <a:xfrm>
            <a:off x="457911" y="3188441"/>
            <a:ext cx="3161731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Each average house size of category each category increases steadily</a:t>
            </a:r>
          </a:p>
        </p:txBody>
      </p:sp>
    </p:spTree>
    <p:extLst>
      <p:ext uri="{BB962C8B-B14F-4D97-AF65-F5344CB8AC3E}">
        <p14:creationId xmlns:p14="http://schemas.microsoft.com/office/powerpoint/2010/main" val="13136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76F27-780E-1D84-7A59-C1992B2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53"/>
            <a:ext cx="12192000" cy="155202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12DE366D-1919-5B56-73F7-8DE8BA84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0B9C-C05C-1EEC-9900-36DC7E8F4E82}"/>
              </a:ext>
            </a:extLst>
          </p:cNvPr>
          <p:cNvSpPr txBox="1"/>
          <p:nvPr/>
        </p:nvSpPr>
        <p:spPr>
          <a:xfrm>
            <a:off x="458432" y="982558"/>
            <a:ext cx="71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</a:rPr>
              <a:t>The condition of the house depends on the year it was built</a:t>
            </a:r>
            <a:endParaRPr lang="en-GB" sz="21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97C58-4BF5-5E60-04C0-7103651B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87" y="2557075"/>
            <a:ext cx="2954253" cy="2807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9A625A-141B-0F66-98B6-0D5EE84F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2" y="2957611"/>
            <a:ext cx="1146028" cy="1623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63A68-EAB5-6E0F-5DF8-E36516E7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67" y="2173750"/>
            <a:ext cx="2744365" cy="213967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13EBF4A-0227-47EC-4DEB-9E8C265F41C6}"/>
              </a:ext>
            </a:extLst>
          </p:cNvPr>
          <p:cNvSpPr txBox="1">
            <a:spLocks/>
          </p:cNvSpPr>
          <p:nvPr/>
        </p:nvSpPr>
        <p:spPr>
          <a:xfrm>
            <a:off x="3536648" y="1552026"/>
            <a:ext cx="4803130" cy="374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en-GB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Distribution of House 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5E903-3B22-B817-F16F-73C99842789F}"/>
              </a:ext>
            </a:extLst>
          </p:cNvPr>
          <p:cNvSpPr txBox="1"/>
          <p:nvPr/>
        </p:nvSpPr>
        <p:spPr>
          <a:xfrm>
            <a:off x="941167" y="5810484"/>
            <a:ext cx="906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data is NOT evenly distributed – </a:t>
            </a:r>
            <a:r>
              <a:rPr lang="en-GB" b="1" dirty="0"/>
              <a:t>67% </a:t>
            </a:r>
            <a:r>
              <a:rPr lang="en-GB" dirty="0"/>
              <a:t>of the houses are between 20-80 years 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BFF5E0-CD15-5B4B-6D08-1B747BC8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25" y="2232380"/>
            <a:ext cx="5921178" cy="31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71BE4-3907-2959-E9F4-E00CB4DFA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675" y="6852"/>
            <a:ext cx="5241325" cy="685114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C2082-D297-B204-5733-DC9CEE8E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8" y="1549871"/>
            <a:ext cx="6362131" cy="43024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21624BE-ED79-FCDE-48AA-37859AC2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2 - Continued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115E1-03CE-976E-4066-CFA2603B76BD}"/>
              </a:ext>
            </a:extLst>
          </p:cNvPr>
          <p:cNvSpPr txBox="1"/>
          <p:nvPr/>
        </p:nvSpPr>
        <p:spPr>
          <a:xfrm>
            <a:off x="7371834" y="2064261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 Chart: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8EFD5-0864-7C65-8D25-51F6364046AD}"/>
              </a:ext>
            </a:extLst>
          </p:cNvPr>
          <p:cNvSpPr txBox="1"/>
          <p:nvPr/>
        </p:nvSpPr>
        <p:spPr>
          <a:xfrm>
            <a:off x="7435677" y="2573878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is no positive relationship between the age of the house and its condition</a:t>
            </a:r>
          </a:p>
          <a:p>
            <a:endParaRPr lang="en-GB" dirty="0"/>
          </a:p>
          <a:p>
            <a:r>
              <a:rPr lang="en-GB" dirty="0"/>
              <a:t>- Old houses doesn’t mean they are in bad condition.</a:t>
            </a:r>
          </a:p>
          <a:p>
            <a:r>
              <a:rPr lang="en-GB" dirty="0"/>
              <a:t>- New houses has an average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9F1CD-9488-F756-022C-69DB0A819790}"/>
              </a:ext>
            </a:extLst>
          </p:cNvPr>
          <p:cNvSpPr txBox="1"/>
          <p:nvPr/>
        </p:nvSpPr>
        <p:spPr>
          <a:xfrm>
            <a:off x="7424612" y="1185499"/>
            <a:ext cx="364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House Condition is rated from 1-5 with 1 being the worst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B472B-EC16-D3BD-BC82-70762A8C58C0}"/>
              </a:ext>
            </a:extLst>
          </p:cNvPr>
          <p:cNvSpPr txBox="1"/>
          <p:nvPr/>
        </p:nvSpPr>
        <p:spPr>
          <a:xfrm>
            <a:off x="7371834" y="5217408"/>
            <a:ext cx="2873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Spearman’s Correlation:</a:t>
            </a:r>
          </a:p>
          <a:p>
            <a:endParaRPr lang="en-GB" sz="800" dirty="0"/>
          </a:p>
          <a:p>
            <a:r>
              <a:rPr lang="en-GB" dirty="0"/>
              <a:t>39% -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2992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48_TF56051434_Win32" id="{12A760A7-C67B-47C7-8BFB-2B0C12B77C26}" vid="{E461B9CA-250B-4966-8524-E5AF703A4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235</TotalTime>
  <Words>712</Words>
  <Application>Microsoft Office PowerPoint</Application>
  <PresentationFormat>Widescreen</PresentationFormat>
  <Paragraphs>144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Avenir Next LT Pro</vt:lpstr>
      <vt:lpstr>Calibri</vt:lpstr>
      <vt:lpstr>Office Theme</vt:lpstr>
      <vt:lpstr>Housing EDA Project</vt:lpstr>
      <vt:lpstr>AGENDA</vt:lpstr>
      <vt:lpstr>INTROduction</vt:lpstr>
      <vt:lpstr>Hypothesis</vt:lpstr>
      <vt:lpstr>Sample Data – House size</vt:lpstr>
      <vt:lpstr>Hypothesis 1</vt:lpstr>
      <vt:lpstr>Hypothesis 1 - continued</vt:lpstr>
      <vt:lpstr>Hypothesis 2</vt:lpstr>
      <vt:lpstr>Hypothesis 2 - Continued</vt:lpstr>
      <vt:lpstr>Hypothesis 3</vt:lpstr>
      <vt:lpstr>Hypothesis 3 - Continued</vt:lpstr>
      <vt:lpstr>PowerPoint Presentation</vt:lpstr>
      <vt:lpstr>Lively CENTRAL NEIGHBOURHOOD</vt:lpstr>
      <vt:lpstr>Sample Data - Price</vt:lpstr>
      <vt:lpstr>Middle Price Range of lively area</vt:lpstr>
      <vt:lpstr>Buy Within a year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Kan</dc:creator>
  <cp:lastModifiedBy>Marco Kan</cp:lastModifiedBy>
  <cp:revision>42</cp:revision>
  <dcterms:created xsi:type="dcterms:W3CDTF">2025-07-11T09:31:58Z</dcterms:created>
  <dcterms:modified xsi:type="dcterms:W3CDTF">2025-07-11T13:48:28Z</dcterms:modified>
</cp:coreProperties>
</file>